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0"/>
    <p:restoredTop sz="95781"/>
  </p:normalViewPr>
  <p:slideViewPr>
    <p:cSldViewPr snapToGrid="0" snapToObjects="1">
      <p:cViewPr varScale="1">
        <p:scale>
          <a:sx n="82" d="100"/>
          <a:sy n="82" d="100"/>
        </p:scale>
        <p:origin x="200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2/9/22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qrcengage.com/actionnetwork/app/write-a-letter?2&amp;engagementId=513871" TargetMode="External"/><Relationship Id="rId3" Type="http://schemas.openxmlformats.org/officeDocument/2006/relationships/hyperlink" Target="https://vimeo.com/665383834" TargetMode="External"/><Relationship Id="rId7" Type="http://schemas.openxmlformats.org/officeDocument/2006/relationships/hyperlink" Target="https://www.tn.gov/education/tnedufunding.html" TargetMode="External"/><Relationship Id="rId2" Type="http://schemas.openxmlformats.org/officeDocument/2006/relationships/hyperlink" Target="https://www.tndisability.org/article/new-funding-model-tn-student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healliancetn.org/dollars-and-sense/dollars-sense-series/" TargetMode="External"/><Relationship Id="rId5" Type="http://schemas.openxmlformats.org/officeDocument/2006/relationships/hyperlink" Target="https://3pe8wc2vz8eo30qqn86dciyi-wpengine.netdna-ssl.com/wp-content/uploads/2021/12/111721_TAEE_BEP_Disabilities-web_updated.pdf" TargetMode="External"/><Relationship Id="rId4" Type="http://schemas.openxmlformats.org/officeDocument/2006/relationships/hyperlink" Target="https://edtrust.org/wp-content/uploads/2014/09/Funding-Reform-Advocacy-Guide-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B3A86-77C6-4F47-BDF8-81DD9C75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TDC Policy Priorities - 2022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B3782-F454-AD42-9BDA-F8CCE5A91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Public School Funding Reform </a:t>
            </a:r>
            <a:r>
              <a:rPr lang="en-US" sz="3200" dirty="0"/>
              <a:t>(not released yet)</a:t>
            </a:r>
            <a:endParaRPr lang="en-US" sz="3200" b="1" dirty="0"/>
          </a:p>
          <a:p>
            <a:r>
              <a:rPr lang="en-US" sz="3200" b="1" dirty="0" err="1"/>
              <a:t>Covid</a:t>
            </a:r>
            <a:r>
              <a:rPr lang="en-US" sz="3200" b="1" dirty="0"/>
              <a:t> stuff </a:t>
            </a:r>
            <a:r>
              <a:rPr lang="en-US" sz="3200" dirty="0"/>
              <a:t>(lots)</a:t>
            </a:r>
            <a:endParaRPr lang="en-US" sz="3200" b="1" dirty="0"/>
          </a:p>
          <a:p>
            <a:r>
              <a:rPr lang="en-US" sz="3200" b="1" dirty="0"/>
              <a:t>Adult Changing Tables </a:t>
            </a:r>
            <a:r>
              <a:rPr lang="en-US" sz="3200" dirty="0"/>
              <a:t>(HB0905/SB0602)</a:t>
            </a:r>
            <a:endParaRPr lang="en-US" sz="3200" b="1" dirty="0"/>
          </a:p>
          <a:p>
            <a:r>
              <a:rPr lang="en-US" sz="3200" b="1" dirty="0"/>
              <a:t>Alzheimer’s Respite </a:t>
            </a:r>
            <a:r>
              <a:rPr lang="en-US" sz="3200" dirty="0"/>
              <a:t>(HB1686/SB1749)</a:t>
            </a:r>
            <a:endParaRPr lang="en-US" sz="3200" b="1" dirty="0"/>
          </a:p>
          <a:p>
            <a:r>
              <a:rPr lang="en-US" sz="3200" b="1" dirty="0"/>
              <a:t>Telehealth Coverage </a:t>
            </a:r>
            <a:r>
              <a:rPr lang="en-US" sz="3200" dirty="0"/>
              <a:t>(HB2655/SB2453)</a:t>
            </a:r>
          </a:p>
        </p:txBody>
      </p:sp>
    </p:spTree>
    <p:extLst>
      <p:ext uri="{BB962C8B-B14F-4D97-AF65-F5344CB8AC3E}">
        <p14:creationId xmlns:p14="http://schemas.microsoft.com/office/powerpoint/2010/main" val="171346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7FC89-96AC-A343-B65D-5237DDF1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35EB9-8E86-F24E-B101-66FDDAE0D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HB1836/SB1818 – Later School Start Times</a:t>
            </a:r>
          </a:p>
          <a:p>
            <a:r>
              <a:rPr lang="en-US" sz="2800" dirty="0"/>
              <a:t>HB1295/SB0672 – Tennessee Family Insurance Act</a:t>
            </a:r>
          </a:p>
          <a:p>
            <a:r>
              <a:rPr lang="en-US" sz="2800" dirty="0"/>
              <a:t>HB1999/SB1859 – Accessible Prescription Labels Act </a:t>
            </a:r>
          </a:p>
          <a:p>
            <a:r>
              <a:rPr lang="en-US" sz="2800" dirty="0"/>
              <a:t>HB1920/SB1803 – Mandated Outpatient Mental Health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4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AAFF5-32B8-C442-9279-DE690B1CD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DDH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5FDC2-DAF3-3D42-BE2D-A9270A5C4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virtual again this year</a:t>
            </a:r>
          </a:p>
          <a:p>
            <a:r>
              <a:rPr lang="en-US" dirty="0"/>
              <a:t>1/25 – 3/11</a:t>
            </a:r>
          </a:p>
          <a:p>
            <a:pPr lvl="1"/>
            <a:r>
              <a:rPr lang="en-US" dirty="0"/>
              <a:t>Advocacy Webinar</a:t>
            </a:r>
          </a:p>
          <a:p>
            <a:pPr lvl="1"/>
            <a:r>
              <a:rPr lang="en-US" dirty="0"/>
              <a:t>Team Meetings – sign up by 2/14</a:t>
            </a:r>
          </a:p>
          <a:p>
            <a:pPr lvl="1"/>
            <a:r>
              <a:rPr lang="en-US" dirty="0"/>
              <a:t>Regional Facebook Groups</a:t>
            </a:r>
          </a:p>
          <a:p>
            <a:pPr lvl="1"/>
            <a:r>
              <a:rPr lang="en-US" dirty="0"/>
              <a:t>2-Minute Policy Videos</a:t>
            </a:r>
          </a:p>
          <a:p>
            <a:pPr lvl="1"/>
            <a:r>
              <a:rPr lang="en-US" dirty="0"/>
              <a:t>Disability Advocacy Day</a:t>
            </a:r>
          </a:p>
          <a:p>
            <a:pPr lvl="1"/>
            <a:r>
              <a:rPr lang="en-US" dirty="0"/>
              <a:t>Text </a:t>
            </a:r>
            <a:r>
              <a:rPr lang="en-US" dirty="0" err="1"/>
              <a:t>TeamWork</a:t>
            </a:r>
            <a:r>
              <a:rPr lang="en-US" dirty="0"/>
              <a:t> to 72690 for regular updates and content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6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489B2-6E66-7E44-97E9-2D5ED407C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F764C-5E13-3549-9DCC-052BBC906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8712" y="2216258"/>
            <a:ext cx="5185873" cy="3923758"/>
          </a:xfrm>
        </p:spPr>
        <p:txBody>
          <a:bodyPr>
            <a:noAutofit/>
          </a:bodyPr>
          <a:lstStyle/>
          <a:p>
            <a:r>
              <a:rPr lang="en-US" dirty="0"/>
              <a:t>Quick BEP/Weighted Funding Formula Primer</a:t>
            </a:r>
          </a:p>
          <a:p>
            <a:pPr lvl="1"/>
            <a:r>
              <a:rPr lang="en-US" u="sng" dirty="0">
                <a:hlinkClick r:id="rId2"/>
              </a:rPr>
              <a:t>https://www.tndisability.org/article/new-funding-model-tn-students</a:t>
            </a:r>
            <a:r>
              <a:rPr lang="en-US" dirty="0"/>
              <a:t> </a:t>
            </a:r>
          </a:p>
          <a:p>
            <a:r>
              <a:rPr lang="en-US" dirty="0"/>
              <a:t>Weighted Funding for Students with Disabilities - Policy Deep Dive Video</a:t>
            </a:r>
          </a:p>
          <a:p>
            <a:pPr lvl="1"/>
            <a:r>
              <a:rPr lang="en-US" u="sng" dirty="0">
                <a:hlinkClick r:id="rId3"/>
              </a:rPr>
              <a:t>https://vimeo.com/665383834</a:t>
            </a:r>
            <a:endParaRPr lang="en-US" dirty="0"/>
          </a:p>
          <a:p>
            <a:r>
              <a:rPr lang="en-US" dirty="0"/>
              <a:t>Ed Trust TN Funding Reform Advocacy Guide</a:t>
            </a:r>
          </a:p>
          <a:p>
            <a:pPr lvl="1"/>
            <a:r>
              <a:rPr lang="en-US" u="sng" dirty="0">
                <a:hlinkClick r:id="rId4"/>
              </a:rPr>
              <a:t>https://edtrust.org/wp-content/uploads/2014/09/Funding-Reform-Advocacy-Guide-3.pdf</a:t>
            </a:r>
            <a:r>
              <a:rPr lang="en-US" dirty="0"/>
              <a:t> </a:t>
            </a:r>
            <a:endParaRPr lang="en-US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EB058-5CC4-DB47-99CE-6D977D34A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216258"/>
            <a:ext cx="5194583" cy="440151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Ed Trust TN Weighted Funding for Students with Disabilities</a:t>
            </a:r>
          </a:p>
          <a:p>
            <a:pPr lvl="1"/>
            <a:r>
              <a:rPr lang="en-US" u="sng" dirty="0">
                <a:hlinkClick r:id="rId5"/>
              </a:rPr>
              <a:t>https://3pe8wc2vz8eo30qqn86dciyi-wpengine.netdna-ssl.com/wp-content/uploads/2021/12/111721_TAEE_BEP_Disabilities-web_updated.pdf</a:t>
            </a:r>
            <a:endParaRPr lang="en-US" dirty="0"/>
          </a:p>
          <a:p>
            <a:r>
              <a:rPr lang="en-US" dirty="0"/>
              <a:t>Ed Trust TN Dollars and Sense Series (REALLY Deep Dive stuff)</a:t>
            </a:r>
          </a:p>
          <a:p>
            <a:pPr lvl="1"/>
            <a:r>
              <a:rPr lang="en-US" u="sng" dirty="0">
                <a:hlinkClick r:id="rId6"/>
              </a:rPr>
              <a:t>https://thealliancetn.org/dollars-and-sense/dollars-sense-series/</a:t>
            </a:r>
            <a:r>
              <a:rPr lang="en-US" dirty="0"/>
              <a:t> </a:t>
            </a:r>
          </a:p>
          <a:p>
            <a:r>
              <a:rPr lang="en-US" dirty="0" err="1"/>
              <a:t>TN.Gov</a:t>
            </a:r>
            <a:r>
              <a:rPr lang="en-US" dirty="0"/>
              <a:t> Reform Website</a:t>
            </a:r>
          </a:p>
          <a:p>
            <a:pPr lvl="1"/>
            <a:r>
              <a:rPr lang="en-US" u="sng" dirty="0">
                <a:hlinkClick r:id="rId7"/>
              </a:rPr>
              <a:t>https://www.tn.gov/education/tnedufunding.html</a:t>
            </a:r>
            <a:r>
              <a:rPr lang="en-US" dirty="0"/>
              <a:t> </a:t>
            </a:r>
          </a:p>
          <a:p>
            <a:r>
              <a:rPr lang="en-US" dirty="0"/>
              <a:t>CQ Engage – Send a note to Commissioner Penny Schwinn</a:t>
            </a:r>
          </a:p>
          <a:p>
            <a:pPr lvl="1"/>
            <a:r>
              <a:rPr lang="en-US" u="sng" dirty="0">
                <a:hlinkClick r:id="rId8"/>
              </a:rPr>
              <a:t>https://cqrcengage.com/actionnetwork/app/write-a-letter?2&amp;engagementId=513871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7348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144</TotalTime>
  <Words>273</Words>
  <Application>Microsoft Macintosh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Quotable</vt:lpstr>
      <vt:lpstr>TDC Policy Priorities - 2022</vt:lpstr>
      <vt:lpstr>Other bills</vt:lpstr>
      <vt:lpstr>DDH 2022</vt:lpstr>
      <vt:lpstr>Links and Resources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TDC Policy Priorities - 2022</dc:title>
  <dc:creator>Microsoft Office User</dc:creator>
  <cp:lastModifiedBy>Microsoft Office User</cp:lastModifiedBy>
  <cp:revision>6</cp:revision>
  <dcterms:created xsi:type="dcterms:W3CDTF">2022-02-09T21:52:48Z</dcterms:created>
  <dcterms:modified xsi:type="dcterms:W3CDTF">2022-02-10T00:25:33Z</dcterms:modified>
</cp:coreProperties>
</file>